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1" r:id="rId5"/>
    <p:sldId id="265" r:id="rId6"/>
    <p:sldId id="270" r:id="rId7"/>
  </p:sldIdLst>
  <p:sldSz cx="6858000" cy="9906000" type="A4"/>
  <p:notesSz cx="6797675" cy="9928225"/>
  <p:defaultTextStyle>
    <a:defPPr>
      <a:defRPr lang="en-US"/>
    </a:defPPr>
    <a:lvl1pPr marL="0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1pPr>
    <a:lvl2pPr marL="269382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2pPr>
    <a:lvl3pPr marL="538764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3pPr>
    <a:lvl4pPr marL="808147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4pPr>
    <a:lvl5pPr marL="1077529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5pPr>
    <a:lvl6pPr marL="1346911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6pPr>
    <a:lvl7pPr marL="1616293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7pPr>
    <a:lvl8pPr marL="1885676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8pPr>
    <a:lvl9pPr marL="2155058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3186" y="10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4D1C5-9BA3-44BB-9F76-946E4172F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5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59503F-F0CF-45BB-B75A-C80AD81176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5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94" indent="0" algn="ctr">
              <a:buNone/>
              <a:defRPr sz="1125"/>
            </a:lvl2pPr>
            <a:lvl3pPr marL="514387" indent="0" algn="ctr">
              <a:buNone/>
              <a:defRPr sz="1013"/>
            </a:lvl3pPr>
            <a:lvl4pPr marL="771580" indent="0" algn="ctr">
              <a:buNone/>
              <a:defRPr sz="900"/>
            </a:lvl4pPr>
            <a:lvl5pPr marL="1028774" indent="0" algn="ctr">
              <a:buNone/>
              <a:defRPr sz="900"/>
            </a:lvl5pPr>
            <a:lvl6pPr marL="1285967" indent="0" algn="ctr">
              <a:buNone/>
              <a:defRPr sz="900"/>
            </a:lvl6pPr>
            <a:lvl7pPr marL="1543161" indent="0" algn="ctr">
              <a:buNone/>
              <a:defRPr sz="900"/>
            </a:lvl7pPr>
            <a:lvl8pPr marL="1800354" indent="0" algn="ctr">
              <a:buNone/>
              <a:defRPr sz="900"/>
            </a:lvl8pPr>
            <a:lvl9pPr marL="2057548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B176A-1DFF-4928-891A-6456893B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9861-73AC-44AD-8AB9-1B427E25FB02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E9736-6366-4C8D-B129-5F70CBC86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279F3E-89E6-4429-9BDC-3BCE1A4BA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58BD-0A06-42EE-8803-169DA2BC6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692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F3F13-9DB8-4397-8596-477BE5644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04CD85-8030-4637-90DD-AD7B7365EE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8400C6-D0B8-4F40-A7FE-3070C81CF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9861-73AC-44AD-8AB9-1B427E25FB02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7ACBC-0548-44D2-B6BF-92741C519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BCD8F-AA5B-4715-9932-DE86EB88A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58BD-0A06-42EE-8803-169DA2BC6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609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CD3EDD-63DC-4D45-B548-8AF18634F6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9D8E41-C2CC-4625-99FF-7E7E131205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F7480-3BDB-4E2D-980A-6EA8A8C7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9861-73AC-44AD-8AB9-1B427E25FB02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4D61D5-9BAA-4E80-8F26-ACEA830C2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21F59-36B3-40AC-9AB6-EC4216747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58BD-0A06-42EE-8803-169DA2BC6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3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A6959-0947-425E-AF51-4E657715C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DDF81-B406-437C-A828-A2B1FAD56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1261A-86C0-44DD-8A70-E0B9E2D64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9861-73AC-44AD-8AB9-1B427E25FB02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E1211-5630-46E9-86D1-176FD74F8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29A3E-9184-4E16-BC6C-74C95E072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58BD-0A06-42EE-8803-169DA2BC6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732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9D7BC-D3F6-4C14-87E1-71CD5B4EF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DAEB46-20F0-4FBA-8660-4A0724A07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94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8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7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96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16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35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54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5CDE1-BE15-411D-944A-F254C4807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9861-73AC-44AD-8AB9-1B427E25FB02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9F649-2742-4545-A354-F5275F9F1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CA750-4B3F-4E5E-A258-A8BA0883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58BD-0A06-42EE-8803-169DA2BC6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09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4B8D0-9B04-4F18-B913-22A42EA71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E6F62-D025-4A21-9AEF-718EAB7F8A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32246A-F738-4286-B47F-7AAE0A7F1B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195AFA-15EC-4A55-A037-8C7D21B1B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9861-73AC-44AD-8AB9-1B427E25FB02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2D0E12-348C-4186-A4D9-A12E8F99B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34BF00-D793-4AF1-8F7D-89034CA65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58BD-0A06-42EE-8803-169DA2BC6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175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FC258-85F4-49B8-8B41-D5067D4C7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27403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E7F8E-7BC0-44AC-A72C-F32C7752C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2" y="2428346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94" indent="0">
              <a:buNone/>
              <a:defRPr sz="1125" b="1"/>
            </a:lvl2pPr>
            <a:lvl3pPr marL="514387" indent="0">
              <a:buNone/>
              <a:defRPr sz="1013" b="1"/>
            </a:lvl3pPr>
            <a:lvl4pPr marL="771580" indent="0">
              <a:buNone/>
              <a:defRPr sz="900" b="1"/>
            </a:lvl4pPr>
            <a:lvl5pPr marL="1028774" indent="0">
              <a:buNone/>
              <a:defRPr sz="900" b="1"/>
            </a:lvl5pPr>
            <a:lvl6pPr marL="1285967" indent="0">
              <a:buNone/>
              <a:defRPr sz="900" b="1"/>
            </a:lvl6pPr>
            <a:lvl7pPr marL="1543161" indent="0">
              <a:buNone/>
              <a:defRPr sz="900" b="1"/>
            </a:lvl7pPr>
            <a:lvl8pPr marL="1800354" indent="0">
              <a:buNone/>
              <a:defRPr sz="900" b="1"/>
            </a:lvl8pPr>
            <a:lvl9pPr marL="2057548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79A3BA-FABF-498C-A73D-02E31B2DD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2" y="3618443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90D74B-6897-4C62-9222-4DE8CFEFC7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4" y="2428346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94" indent="0">
              <a:buNone/>
              <a:defRPr sz="1125" b="1"/>
            </a:lvl2pPr>
            <a:lvl3pPr marL="514387" indent="0">
              <a:buNone/>
              <a:defRPr sz="1013" b="1"/>
            </a:lvl3pPr>
            <a:lvl4pPr marL="771580" indent="0">
              <a:buNone/>
              <a:defRPr sz="900" b="1"/>
            </a:lvl4pPr>
            <a:lvl5pPr marL="1028774" indent="0">
              <a:buNone/>
              <a:defRPr sz="900" b="1"/>
            </a:lvl5pPr>
            <a:lvl6pPr marL="1285967" indent="0">
              <a:buNone/>
              <a:defRPr sz="900" b="1"/>
            </a:lvl6pPr>
            <a:lvl7pPr marL="1543161" indent="0">
              <a:buNone/>
              <a:defRPr sz="900" b="1"/>
            </a:lvl7pPr>
            <a:lvl8pPr marL="1800354" indent="0">
              <a:buNone/>
              <a:defRPr sz="900" b="1"/>
            </a:lvl8pPr>
            <a:lvl9pPr marL="2057548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002069-F4C7-42B2-B88A-E777C782EE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4" y="3618443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5FF66E-C0E9-46DE-A65B-CE190651A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9861-73AC-44AD-8AB9-1B427E25FB02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2BC6E3-E52A-48A0-AA4B-5D82712F4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568574-E5B5-4092-9B4B-428AF16E2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58BD-0A06-42EE-8803-169DA2BC6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464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3AEF5-EA37-46E9-8D24-954C2EE79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D2F49F-02F7-4677-A45D-C499FE32D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9861-73AC-44AD-8AB9-1B427E25FB02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F3ED69-DCF8-4257-85CF-32F8BD1F8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9E0116-01C4-4B79-95BA-A708F8A05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58BD-0A06-42EE-8803-169DA2BC6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258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8D259E-5BDB-4B7C-A0CB-D2339D2C4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9861-73AC-44AD-8AB9-1B427E25FB02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1EB9B9-3816-425F-8B3C-872027C3E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5888C9-F0CB-491B-9283-38CF36A14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58BD-0A06-42EE-8803-169DA2BC6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484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D230F-F39F-4B56-B73B-F35B9DA1D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D6B23-0134-4617-A32D-426BF292C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4" y="1426281"/>
            <a:ext cx="3471863" cy="7039680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DD8477-4085-4AD6-AD6A-398C0E9339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94" indent="0">
              <a:buNone/>
              <a:defRPr sz="788"/>
            </a:lvl2pPr>
            <a:lvl3pPr marL="514387" indent="0">
              <a:buNone/>
              <a:defRPr sz="675"/>
            </a:lvl3pPr>
            <a:lvl4pPr marL="771580" indent="0">
              <a:buNone/>
              <a:defRPr sz="563"/>
            </a:lvl4pPr>
            <a:lvl5pPr marL="1028774" indent="0">
              <a:buNone/>
              <a:defRPr sz="563"/>
            </a:lvl5pPr>
            <a:lvl6pPr marL="1285967" indent="0">
              <a:buNone/>
              <a:defRPr sz="563"/>
            </a:lvl6pPr>
            <a:lvl7pPr marL="1543161" indent="0">
              <a:buNone/>
              <a:defRPr sz="563"/>
            </a:lvl7pPr>
            <a:lvl8pPr marL="1800354" indent="0">
              <a:buNone/>
              <a:defRPr sz="563"/>
            </a:lvl8pPr>
            <a:lvl9pPr marL="2057548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4F2D51-9E7D-467C-9F5F-5B76FDB9A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9861-73AC-44AD-8AB9-1B427E25FB02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2CDF08-2DAF-42D7-8DA7-959B5AABE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BE808E-E830-477B-8A86-0FF0013FE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58BD-0A06-42EE-8803-169DA2BC6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840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5BA22-641F-4426-9A61-86A7F88BE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AA77EF-CB28-4C85-AC05-7FF2C16115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4" y="1426281"/>
            <a:ext cx="3471863" cy="7039680"/>
          </a:xfrm>
        </p:spPr>
        <p:txBody>
          <a:bodyPr/>
          <a:lstStyle>
            <a:lvl1pPr marL="0" indent="0">
              <a:buNone/>
              <a:defRPr sz="1800"/>
            </a:lvl1pPr>
            <a:lvl2pPr marL="257194" indent="0">
              <a:buNone/>
              <a:defRPr sz="1575"/>
            </a:lvl2pPr>
            <a:lvl3pPr marL="514387" indent="0">
              <a:buNone/>
              <a:defRPr sz="1350"/>
            </a:lvl3pPr>
            <a:lvl4pPr marL="771580" indent="0">
              <a:buNone/>
              <a:defRPr sz="1125"/>
            </a:lvl4pPr>
            <a:lvl5pPr marL="1028774" indent="0">
              <a:buNone/>
              <a:defRPr sz="1125"/>
            </a:lvl5pPr>
            <a:lvl6pPr marL="1285967" indent="0">
              <a:buNone/>
              <a:defRPr sz="1125"/>
            </a:lvl6pPr>
            <a:lvl7pPr marL="1543161" indent="0">
              <a:buNone/>
              <a:defRPr sz="1125"/>
            </a:lvl7pPr>
            <a:lvl8pPr marL="1800354" indent="0">
              <a:buNone/>
              <a:defRPr sz="1125"/>
            </a:lvl8pPr>
            <a:lvl9pPr marL="2057548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B76463-7D99-4F89-9245-93B9934570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94" indent="0">
              <a:buNone/>
              <a:defRPr sz="788"/>
            </a:lvl2pPr>
            <a:lvl3pPr marL="514387" indent="0">
              <a:buNone/>
              <a:defRPr sz="675"/>
            </a:lvl3pPr>
            <a:lvl4pPr marL="771580" indent="0">
              <a:buNone/>
              <a:defRPr sz="563"/>
            </a:lvl4pPr>
            <a:lvl5pPr marL="1028774" indent="0">
              <a:buNone/>
              <a:defRPr sz="563"/>
            </a:lvl5pPr>
            <a:lvl6pPr marL="1285967" indent="0">
              <a:buNone/>
              <a:defRPr sz="563"/>
            </a:lvl6pPr>
            <a:lvl7pPr marL="1543161" indent="0">
              <a:buNone/>
              <a:defRPr sz="563"/>
            </a:lvl7pPr>
            <a:lvl8pPr marL="1800354" indent="0">
              <a:buNone/>
              <a:defRPr sz="563"/>
            </a:lvl8pPr>
            <a:lvl9pPr marL="2057548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2DB85C-761D-4131-8A0E-95F14D49E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9861-73AC-44AD-8AB9-1B427E25FB02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815F5F-F95E-4646-AC55-3A9182F00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FF0792-976C-4615-A603-B28CCECCB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58BD-0A06-42EE-8803-169DA2BC6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796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471C9C-414E-4650-BB7C-FCEA626DD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3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959761-61CB-4B7F-BD0D-254201D3A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4444B-9B63-4585-8C73-21F77FC74B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C9861-73AC-44AD-8AB9-1B427E25FB02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63EBF-34A2-48CF-9086-A2FE163831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9BF96-6E66-4BC8-9200-E839752371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658BD-0A06-42EE-8803-169DA2BC6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864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14387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97" indent="-128597" algn="l" defTabSz="51438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91" indent="-128597" algn="l" defTabSz="51438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84" indent="-128597" algn="l" defTabSz="51438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78" indent="-128597" algn="l" defTabSz="51438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371" indent="-128597" algn="l" defTabSz="51438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564" indent="-128597" algn="l" defTabSz="51438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758" indent="-128597" algn="l" defTabSz="51438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951" indent="-128597" algn="l" defTabSz="51438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6145" indent="-128597" algn="l" defTabSz="51438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94" algn="l" defTabSz="5143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87" algn="l" defTabSz="5143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80" algn="l" defTabSz="5143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74" algn="l" defTabSz="5143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967" algn="l" defTabSz="5143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161" algn="l" defTabSz="5143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354" algn="l" defTabSz="5143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548" algn="l" defTabSz="5143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arn.myhappymind.org/Customer-Parents-Resources-Activation-Cod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mazon.co.uk/Happy-Mind-confidence-self-esteem-resilience/dp/178504337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arn.myhappymind.org/Customer-Parents-Resources-Activation-Cod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icture 12">
            <a:extLst>
              <a:ext uri="{FF2B5EF4-FFF2-40B4-BE49-F238E27FC236}">
                <a16:creationId xmlns:a16="http://schemas.microsoft.com/office/drawing/2014/main" id="{77DE46C4-8260-5020-6DD6-270581DD2838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525738" y="1522258"/>
            <a:ext cx="9909479" cy="68580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09978E4-4316-5C6D-81CC-73D81CEE6731}"/>
              </a:ext>
            </a:extLst>
          </p:cNvPr>
          <p:cNvGrpSpPr/>
          <p:nvPr/>
        </p:nvGrpSpPr>
        <p:grpSpPr>
          <a:xfrm>
            <a:off x="820455" y="1170486"/>
            <a:ext cx="5217090" cy="4086828"/>
            <a:chOff x="820455" y="3026913"/>
            <a:chExt cx="5217090" cy="4086828"/>
          </a:xfrm>
        </p:grpSpPr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311C349F-403B-057D-FC9C-644530CEC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0248" y="3026913"/>
              <a:ext cx="3177504" cy="1138847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83E2A1F-87A8-7650-1FFF-17359B74965E}"/>
                </a:ext>
              </a:extLst>
            </p:cNvPr>
            <p:cNvCxnSpPr>
              <a:cxnSpLocks/>
            </p:cNvCxnSpPr>
            <p:nvPr/>
          </p:nvCxnSpPr>
          <p:spPr>
            <a:xfrm>
              <a:off x="3429000" y="4546947"/>
              <a:ext cx="0" cy="110229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D360CCB-2B81-0724-F8E6-C1B9420CE974}"/>
                </a:ext>
              </a:extLst>
            </p:cNvPr>
            <p:cNvSpPr txBox="1"/>
            <p:nvPr/>
          </p:nvSpPr>
          <p:spPr>
            <a:xfrm>
              <a:off x="820455" y="6098078"/>
              <a:ext cx="521709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dirty="0">
                  <a:solidFill>
                    <a:schemeClr val="bg1">
                      <a:lumMod val="65000"/>
                    </a:schemeClr>
                  </a:solidFill>
                  <a:latin typeface="Sofia Pro Soft Regular" panose="020B0000000000000000" pitchFamily="34" charset="0"/>
                </a:rPr>
                <a:t>MEET YOUR BRAIN</a:t>
              </a:r>
              <a:br>
                <a:rPr lang="en-GB" sz="3000" dirty="0">
                  <a:solidFill>
                    <a:schemeClr val="bg1">
                      <a:lumMod val="65000"/>
                    </a:schemeClr>
                  </a:solidFill>
                  <a:latin typeface="Sofia Pro Soft Regular" panose="020B0000000000000000" pitchFamily="34" charset="0"/>
                </a:rPr>
              </a:br>
              <a:r>
                <a:rPr lang="en-GB" sz="3000" dirty="0">
                  <a:solidFill>
                    <a:schemeClr val="bg1">
                      <a:lumMod val="65000"/>
                    </a:schemeClr>
                  </a:solidFill>
                  <a:latin typeface="Sofia Pro Soft Regular" panose="020B0000000000000000" pitchFamily="34" charset="0"/>
                </a:rPr>
                <a:t>PARENT NEWSLETTER</a:t>
              </a:r>
            </a:p>
          </p:txBody>
        </p:sp>
      </p:grpSp>
      <p:pic>
        <p:nvPicPr>
          <p:cNvPr id="5" name="Picture 4" descr="Chart, sunburst chart&#10;&#10;Description automatically generated">
            <a:extLst>
              <a:ext uri="{FF2B5EF4-FFF2-40B4-BE49-F238E27FC236}">
                <a16:creationId xmlns:a16="http://schemas.microsoft.com/office/drawing/2014/main" id="{BF25279D-3351-9AAB-02CD-60DBA4258A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248" y="5535114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34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09D79BEA-7701-8A8B-0EF4-DA7A0EA059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0" r="5210"/>
          <a:stretch/>
        </p:blipFill>
        <p:spPr>
          <a:xfrm>
            <a:off x="-1" y="0"/>
            <a:ext cx="6858001" cy="99059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5DCE33-75C9-BEE5-7693-1CFE17F207CA}"/>
              </a:ext>
            </a:extLst>
          </p:cNvPr>
          <p:cNvSpPr txBox="1"/>
          <p:nvPr/>
        </p:nvSpPr>
        <p:spPr>
          <a:xfrm>
            <a:off x="1099157" y="1536198"/>
            <a:ext cx="4659683" cy="6517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/>
            <a:r>
              <a:rPr lang="en-US" sz="3200" b="0" i="0" u="none" strike="noStrike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  <a:t>About myHappymind</a:t>
            </a:r>
            <a:br>
              <a:rPr lang="en-US" sz="1800" b="0" i="0" u="none" strike="noStrike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</a:br>
            <a:endParaRPr lang="en-US" sz="1800" b="0" i="0" u="none" strike="noStrike" baseline="30000" dirty="0">
              <a:solidFill>
                <a:srgbClr val="B0AAAE"/>
              </a:solidFill>
              <a:latin typeface="Sofia Pro Soft Regular" panose="020B0000000000000000" pitchFamily="34" charset="0"/>
            </a:endParaRPr>
          </a:p>
          <a:p>
            <a:pPr marR="0" algn="ctr" rtl="0">
              <a:lnSpc>
                <a:spcPct val="150000"/>
              </a:lnSpc>
            </a:pPr>
            <a:r>
              <a:rPr lang="en-GB" sz="1800" b="0" i="0" u="none" strike="noStrike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  <a:t>myHappymind is an award winning, whole school and nursery</a:t>
            </a:r>
          </a:p>
          <a:p>
            <a:pPr marR="0" algn="ctr" rtl="0">
              <a:lnSpc>
                <a:spcPct val="150000"/>
              </a:lnSpc>
            </a:pPr>
            <a:r>
              <a:rPr lang="en-GB" sz="1800" b="0" i="0" u="none" strike="noStrike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  <a:t>curriculum. It teaches children preventative habits that</a:t>
            </a:r>
          </a:p>
          <a:p>
            <a:pPr marR="0" algn="ctr" rtl="0">
              <a:lnSpc>
                <a:spcPct val="150000"/>
              </a:lnSpc>
            </a:pPr>
            <a:r>
              <a:rPr lang="en-GB" sz="1800" b="0" i="0" u="none" strike="noStrike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  <a:t>support positive mental health, resilience and self esteem.</a:t>
            </a:r>
          </a:p>
          <a:p>
            <a:pPr marR="0" algn="ctr" rtl="0">
              <a:lnSpc>
                <a:spcPct val="150000"/>
              </a:lnSpc>
            </a:pPr>
            <a:endParaRPr lang="en-US" sz="1800" b="0" i="0" u="none" strike="noStrike" baseline="30000" dirty="0">
              <a:solidFill>
                <a:srgbClr val="B0AAAE"/>
              </a:solidFill>
              <a:latin typeface="Sofia Pro Soft Regular" panose="020B0000000000000000" pitchFamily="34" charset="0"/>
            </a:endParaRPr>
          </a:p>
          <a:p>
            <a:pPr marR="0" algn="ctr" rtl="0">
              <a:lnSpc>
                <a:spcPct val="150000"/>
              </a:lnSpc>
            </a:pPr>
            <a:r>
              <a:rPr lang="en-GB" sz="1800" b="0" i="0" u="none" strike="noStrike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  <a:t>Taught to every child in a school from Early Years through</a:t>
            </a:r>
          </a:p>
          <a:p>
            <a:pPr marR="0" algn="ctr" rtl="0">
              <a:lnSpc>
                <a:spcPct val="150000"/>
              </a:lnSpc>
            </a:pPr>
            <a:r>
              <a:rPr lang="en-GB" sz="1800" b="0" i="0" u="none" strike="noStrike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  <a:t>to Year 6, myHappymind is delivered via an innovative </a:t>
            </a:r>
          </a:p>
          <a:p>
            <a:pPr marR="0" algn="ctr" rtl="0">
              <a:lnSpc>
                <a:spcPct val="150000"/>
              </a:lnSpc>
            </a:pPr>
            <a:r>
              <a:rPr lang="en-GB" sz="1800" b="0" i="0" u="none" strike="noStrike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  <a:t>technology platform making learning easy and fun.</a:t>
            </a:r>
          </a:p>
          <a:p>
            <a:pPr marR="0" algn="ctr" rtl="0">
              <a:lnSpc>
                <a:spcPct val="150000"/>
              </a:lnSpc>
            </a:pPr>
            <a:endParaRPr lang="en-US" sz="1800" b="0" i="0" u="none" strike="noStrike" baseline="30000" dirty="0">
              <a:solidFill>
                <a:srgbClr val="B0AAAE"/>
              </a:solidFill>
              <a:latin typeface="Sofia Pro Soft Regular" panose="020B0000000000000000" pitchFamily="34" charset="0"/>
            </a:endParaRPr>
          </a:p>
          <a:p>
            <a:pPr marR="0" algn="ctr" rtl="0">
              <a:lnSpc>
                <a:spcPct val="150000"/>
              </a:lnSpc>
            </a:pPr>
            <a:r>
              <a:rPr lang="en-GB" sz="1800" b="0" i="0" u="none" strike="noStrike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  <a:t>All of the concepts we teach are based in science and research</a:t>
            </a:r>
          </a:p>
          <a:p>
            <a:pPr marR="0" algn="ctr" rtl="0">
              <a:lnSpc>
                <a:spcPct val="150000"/>
              </a:lnSpc>
            </a:pPr>
            <a:r>
              <a:rPr lang="en-GB" sz="1800" b="0" i="0" u="none" strike="noStrike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  <a:t>and grounded in neuroscience and positive psychology.</a:t>
            </a:r>
          </a:p>
          <a:p>
            <a:pPr marR="0" algn="ctr" rtl="0">
              <a:lnSpc>
                <a:spcPct val="150000"/>
              </a:lnSpc>
            </a:pPr>
            <a:endParaRPr lang="en-US" sz="1800" b="0" i="0" u="none" strike="noStrike" baseline="30000" dirty="0">
              <a:solidFill>
                <a:srgbClr val="B0AAAE"/>
              </a:solidFill>
              <a:latin typeface="Sofia Pro Soft Regular" panose="020B0000000000000000" pitchFamily="34" charset="0"/>
            </a:endParaRPr>
          </a:p>
          <a:p>
            <a:pPr marR="0" algn="ctr" rtl="0">
              <a:lnSpc>
                <a:spcPct val="150000"/>
              </a:lnSpc>
            </a:pPr>
            <a:r>
              <a:rPr lang="en-GB" sz="1800" b="0" i="0" u="none" strike="noStrike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  <a:t>We are passionate about supporting teacher wellbeing</a:t>
            </a:r>
          </a:p>
          <a:p>
            <a:pPr marR="0" algn="ctr" rtl="0">
              <a:lnSpc>
                <a:spcPct val="150000"/>
              </a:lnSpc>
            </a:pPr>
            <a:r>
              <a:rPr lang="en-GB" sz="1800" b="0" i="0" u="none" strike="noStrike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  <a:t>too and so all schools using the program have access to a</a:t>
            </a:r>
          </a:p>
          <a:p>
            <a:pPr marR="0" algn="ctr" rtl="0">
              <a:lnSpc>
                <a:spcPct val="150000"/>
              </a:lnSpc>
            </a:pPr>
            <a:r>
              <a:rPr lang="en-US" sz="1800" b="0" i="0" u="none" strike="noStrike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  <a:t>teacher wellbeing program.</a:t>
            </a:r>
          </a:p>
          <a:p>
            <a:pPr marR="0" algn="ctr" rtl="0">
              <a:lnSpc>
                <a:spcPct val="150000"/>
              </a:lnSpc>
            </a:pPr>
            <a:endParaRPr lang="en-US" sz="1800" b="0" i="0" u="none" strike="noStrike" baseline="30000" dirty="0">
              <a:solidFill>
                <a:srgbClr val="B0AAAE"/>
              </a:solidFill>
              <a:latin typeface="Sofia Pro Soft Regular" panose="020B0000000000000000" pitchFamily="34" charset="0"/>
            </a:endParaRPr>
          </a:p>
          <a:p>
            <a:pPr marR="0" algn="ctr" rtl="0">
              <a:lnSpc>
                <a:spcPct val="150000"/>
              </a:lnSpc>
            </a:pPr>
            <a:r>
              <a:rPr lang="en-GB" sz="1800" b="0" i="0" u="none" strike="noStrike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  <a:t>We are also proud to support parents and carers by providing them with a free app to continue the learning at home. You can learn more about how to access the app in this document.</a:t>
            </a:r>
            <a:br>
              <a:rPr lang="en-GB" sz="1800" b="0" i="0" u="none" strike="noStrike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</a:br>
            <a:endParaRPr lang="en-GB" sz="1800" b="0" i="0" u="none" strike="noStrike" baseline="30000" dirty="0">
              <a:solidFill>
                <a:srgbClr val="B0AAAE"/>
              </a:solidFill>
              <a:latin typeface="Sofia Pro Soft Regular" panose="020B0000000000000000" pitchFamily="34" charset="0"/>
            </a:endParaRPr>
          </a:p>
          <a:p>
            <a:pPr marR="0" algn="ctr" rtl="0">
              <a:lnSpc>
                <a:spcPct val="150000"/>
              </a:lnSpc>
            </a:pPr>
            <a:r>
              <a:rPr lang="en-GB" sz="1800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  <a:t>To learn more: Check out our founder </a:t>
            </a:r>
            <a:br>
              <a:rPr lang="en-GB" sz="1800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</a:br>
            <a:r>
              <a:rPr lang="en-GB" sz="1800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  <a:t>Laura Earnshaw’s book, ‘My Happy Mind’.</a:t>
            </a:r>
            <a:endParaRPr lang="en-GB" dirty="0"/>
          </a:p>
        </p:txBody>
      </p:sp>
      <p:pic>
        <p:nvPicPr>
          <p:cNvPr id="4" name="Picture 3" descr="Text, whiteboard&#10;&#10;Description automatically generated">
            <a:extLst>
              <a:ext uri="{FF2B5EF4-FFF2-40B4-BE49-F238E27FC236}">
                <a16:creationId xmlns:a16="http://schemas.microsoft.com/office/drawing/2014/main" id="{FABFDAB3-CCDD-F4B0-F3F1-E1BF16786D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9593">
            <a:off x="5019048" y="7151840"/>
            <a:ext cx="1000718" cy="155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15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15486D-4D0A-8641-34BC-316BD167A7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20CCFF1-60AF-F67A-54BF-13015946A5D8}"/>
              </a:ext>
            </a:extLst>
          </p:cNvPr>
          <p:cNvSpPr txBox="1"/>
          <p:nvPr/>
        </p:nvSpPr>
        <p:spPr>
          <a:xfrm>
            <a:off x="3869518" y="7942183"/>
            <a:ext cx="1122218" cy="255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Type code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CD0D2D-89F9-212B-AC60-1C5ECD5EDDFA}"/>
              </a:ext>
            </a:extLst>
          </p:cNvPr>
          <p:cNvSpPr txBox="1"/>
          <p:nvPr/>
        </p:nvSpPr>
        <p:spPr>
          <a:xfrm>
            <a:off x="3077418" y="6538586"/>
            <a:ext cx="3085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https://myhappymind.org/parent-resources </a:t>
            </a:r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0BF95D-F061-D902-A048-2D557E22EA51}"/>
              </a:ext>
            </a:extLst>
          </p:cNvPr>
          <p:cNvSpPr txBox="1"/>
          <p:nvPr/>
        </p:nvSpPr>
        <p:spPr>
          <a:xfrm>
            <a:off x="962607" y="8673962"/>
            <a:ext cx="3085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50000"/>
                  </a:schemeClr>
                </a:solidFill>
                <a:hlinkClick r:id="rId4"/>
              </a:rPr>
              <a:t>Amazon.</a:t>
            </a:r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531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BA9A7B5-180C-51E3-ACBF-7A3F81E3F2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9A599E-2115-2927-0C22-1B6877467ECE}"/>
              </a:ext>
            </a:extLst>
          </p:cNvPr>
          <p:cNvSpPr txBox="1"/>
          <p:nvPr/>
        </p:nvSpPr>
        <p:spPr>
          <a:xfrm>
            <a:off x="3545550" y="5705832"/>
            <a:ext cx="1122218" cy="255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Type URN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79EB28-FC00-AA15-A803-87CE65FD1BC5}"/>
              </a:ext>
            </a:extLst>
          </p:cNvPr>
          <p:cNvSpPr txBox="1"/>
          <p:nvPr/>
        </p:nvSpPr>
        <p:spPr>
          <a:xfrm>
            <a:off x="3150126" y="5361141"/>
            <a:ext cx="3085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https://myhappymind.org/parent-resources. </a:t>
            </a:r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791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creenshot, ax, document&#10;&#10;Description automatically generated">
            <a:extLst>
              <a:ext uri="{FF2B5EF4-FFF2-40B4-BE49-F238E27FC236}">
                <a16:creationId xmlns:a16="http://schemas.microsoft.com/office/drawing/2014/main" id="{BB5357DD-EE2B-003D-72C3-712ED59E9D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0020822"/>
          </a:xfrm>
          <a:prstGeom prst="rect">
            <a:avLst/>
          </a:prstGeom>
        </p:spPr>
      </p:pic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E859C4D0-F37F-E2A8-5CD6-98052E078F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0" t="47678" r="12693" b="19253"/>
          <a:stretch/>
        </p:blipFill>
        <p:spPr>
          <a:xfrm>
            <a:off x="1052186" y="4722312"/>
            <a:ext cx="4947781" cy="320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132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E5FD1513-5804-962D-B4F0-1B53FE96FB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5999"/>
          </a:xfrm>
          <a:prstGeom prst="rect">
            <a:avLst/>
          </a:prstGeom>
        </p:spPr>
      </p:pic>
      <p:pic>
        <p:nvPicPr>
          <p:cNvPr id="6" name="Picture 5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61162C73-54BF-45EF-3C21-485BC03454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" t="2265" r="3515" b="90020"/>
          <a:stretch/>
        </p:blipFill>
        <p:spPr>
          <a:xfrm>
            <a:off x="216130" y="324195"/>
            <a:ext cx="6400801" cy="74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51610"/>
      </p:ext>
    </p:extLst>
  </p:cSld>
  <p:clrMapOvr>
    <a:masterClrMapping/>
  </p:clrMapOvr>
</p:sld>
</file>

<file path=ppt/theme/theme1.xml><?xml version="1.0" encoding="utf-8"?>
<a:theme xmlns:a="http://schemas.openxmlformats.org/drawingml/2006/main" name="mHm-colours">
  <a:themeElements>
    <a:clrScheme name="myHappymind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87C7AE"/>
      </a:accent1>
      <a:accent2>
        <a:srgbClr val="D2A6C2"/>
      </a:accent2>
      <a:accent3>
        <a:srgbClr val="ECE2A4"/>
      </a:accent3>
      <a:accent4>
        <a:srgbClr val="E0B3B2"/>
      </a:accent4>
      <a:accent5>
        <a:srgbClr val="97D7E2"/>
      </a:accent5>
      <a:accent6>
        <a:srgbClr val="AFA4B2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Hm-colours" id="{9AE91055-33F1-4CD8-A81C-115C47F4895F}" vid="{DA8394BA-D503-4780-BC18-BC3E7BAC24F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mHm-colours</Template>
  <TotalTime>1966</TotalTime>
  <Words>188</Words>
  <Application>Microsoft Office PowerPoint</Application>
  <PresentationFormat>A4 Paper (210x297 mm)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Sofia Pro Soft Regular</vt:lpstr>
      <vt:lpstr>mHm-colours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Harrison</dc:creator>
  <cp:lastModifiedBy>Natalie Harrison</cp:lastModifiedBy>
  <cp:revision>18</cp:revision>
  <cp:lastPrinted>2023-02-15T09:38:17Z</cp:lastPrinted>
  <dcterms:created xsi:type="dcterms:W3CDTF">2022-10-06T08:12:23Z</dcterms:created>
  <dcterms:modified xsi:type="dcterms:W3CDTF">2023-02-15T16:23:12Z</dcterms:modified>
</cp:coreProperties>
</file>